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6" r:id="rId16"/>
    <p:sldId id="277" r:id="rId17"/>
    <p:sldId id="271" r:id="rId18"/>
    <p:sldId id="272" r:id="rId19"/>
    <p:sldId id="273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196478-2207-4EA7-BC58-5DFB2F1B0295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53F277-5FFD-49CE-9B1D-488B279B0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Correlation Bonus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Completion = up to </a:t>
            </a:r>
            <a:r>
              <a:rPr lang="en-US" dirty="0" smtClean="0"/>
              <a:t>20 </a:t>
            </a:r>
            <a:r>
              <a:rPr lang="en-US" dirty="0" smtClean="0"/>
              <a:t>points toward </a:t>
            </a:r>
            <a:r>
              <a:rPr lang="en-US" dirty="0" smtClean="0"/>
              <a:t>Exams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Looking at the Critical Value Chart B4, what is the critical value for our study?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724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critical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0.1946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4: Compare the obtained value and the critical value and make a decision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 startAt="8"/>
            </a:pPr>
            <a:r>
              <a:rPr lang="en-US" dirty="0" smtClean="0"/>
              <a:t>What do we need to do to the obtained value before we compare the values?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724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Find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absolute value of the obtained value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What is the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obtained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4290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obtained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lang="en-US" sz="3200" dirty="0" smtClean="0"/>
              <a:t>- 0.0541 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	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obtained</a:t>
            </a:r>
            <a:r>
              <a:rPr lang="en-US" sz="3200" dirty="0" smtClean="0"/>
              <a:t> </a:t>
            </a:r>
            <a:r>
              <a:rPr lang="en-US" sz="3200" dirty="0"/>
              <a:t>= </a:t>
            </a:r>
            <a:r>
              <a:rPr lang="en-US" sz="3200" dirty="0" smtClean="0"/>
              <a:t>[- 0.0541]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obtained</a:t>
            </a:r>
            <a:r>
              <a:rPr lang="en-US" sz="3200" dirty="0" smtClean="0"/>
              <a:t> </a:t>
            </a:r>
            <a:r>
              <a:rPr lang="en-US" sz="3200" dirty="0"/>
              <a:t>= </a:t>
            </a:r>
            <a:r>
              <a:rPr lang="en-US" sz="3200" dirty="0" smtClean="0"/>
              <a:t>0.0541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1828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0"/>
            </a:pPr>
            <a:r>
              <a:rPr lang="en-US" dirty="0" smtClean="0"/>
              <a:t>Compare the obtained and critical value? Which is greater?  What is your decision with regards to the null hypothesis? Why?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4290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o</a:t>
            </a:r>
            <a:r>
              <a:rPr lang="en-US" sz="3200" dirty="0" smtClean="0"/>
              <a:t> </a:t>
            </a:r>
            <a:r>
              <a:rPr lang="en-US" sz="3200" dirty="0"/>
              <a:t>= </a:t>
            </a:r>
            <a:r>
              <a:rPr lang="en-US" sz="3200" dirty="0" smtClean="0"/>
              <a:t>0.0541    &lt;	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c</a:t>
            </a:r>
            <a:r>
              <a:rPr lang="en-US" sz="3200" dirty="0" smtClean="0"/>
              <a:t> </a:t>
            </a:r>
            <a:r>
              <a:rPr lang="en-US" sz="3200" dirty="0"/>
              <a:t>= </a:t>
            </a:r>
            <a:r>
              <a:rPr lang="en-US" sz="3200" dirty="0" smtClean="0"/>
              <a:t>0.1946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Fail to reject the null hypothesis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B/c the critical value is greater than the obtained value    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5: State the conclusion</a:t>
            </a:r>
          </a:p>
          <a:p>
            <a:pPr marL="514350" indent="-514350">
              <a:buNone/>
            </a:pPr>
            <a:endParaRPr lang="en-US" sz="1100" dirty="0" smtClean="0"/>
          </a:p>
          <a:p>
            <a:pPr marL="514350" indent="-514350">
              <a:buFont typeface="+mj-lt"/>
              <a:buAutoNum type="arabicPeriod" startAt="11"/>
            </a:pPr>
            <a:r>
              <a:rPr lang="en-US" dirty="0" smtClean="0"/>
              <a:t> Based on our decision to fail to reject the null, is the relationship significant?  Is p greater/less than the threshold value (.05).  How do you know?  What direction is the relationship between gender and time?  How do you know?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4958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	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.05, because there is not a significant relationship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aseline="0" dirty="0" smtClean="0"/>
              <a:t>Inverse, because</a:t>
            </a:r>
            <a:r>
              <a:rPr lang="en-US" sz="3200" dirty="0" smtClean="0"/>
              <a:t> the 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o</a:t>
            </a:r>
            <a:r>
              <a:rPr lang="en-US" sz="3200" dirty="0" smtClean="0"/>
              <a:t> is negative.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2"/>
            </a:pPr>
            <a:r>
              <a:rPr lang="en-US" dirty="0" smtClean="0"/>
              <a:t> Compute r</a:t>
            </a:r>
            <a:r>
              <a:rPr lang="en-US" baseline="30000" dirty="0" smtClean="0"/>
              <a:t>2</a:t>
            </a:r>
            <a:r>
              <a:rPr lang="en-US" dirty="0" smtClean="0"/>
              <a:t> =and explain how much of the variance (change in y) is explained.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8862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 smtClean="0"/>
              <a:t> r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 .003  Less than 1% of the variance is explained </a:t>
            </a:r>
            <a:r>
              <a:rPr lang="en-US" sz="3200" dirty="0" smtClean="0"/>
              <a:t>(time explained </a:t>
            </a:r>
            <a:r>
              <a:rPr lang="en-US" sz="3200" dirty="0" smtClean="0"/>
              <a:t>by gender)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 Write up your interpretation statement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GB" i="1" dirty="0"/>
              <a:t> </a:t>
            </a:r>
            <a:r>
              <a:rPr lang="en-GB" i="1" dirty="0" smtClean="0"/>
              <a:t>r</a:t>
            </a:r>
            <a:r>
              <a:rPr lang="en-GB" i="1" baseline="-25000" dirty="0" smtClean="0"/>
              <a:t>(</a:t>
            </a:r>
            <a:r>
              <a:rPr lang="en-GB" i="1" baseline="-25000" dirty="0" err="1" smtClean="0"/>
              <a:t>df</a:t>
            </a:r>
            <a:r>
              <a:rPr lang="en-GB" i="1" baseline="-25000" dirty="0" smtClean="0"/>
              <a:t>) </a:t>
            </a:r>
            <a:r>
              <a:rPr lang="en-GB" i="1" dirty="0"/>
              <a:t>= </a:t>
            </a:r>
            <a:r>
              <a:rPr lang="en-GB" i="1" dirty="0" smtClean="0"/>
              <a:t>obtained, </a:t>
            </a:r>
            <a:r>
              <a:rPr lang="en-GB" i="1" dirty="0"/>
              <a:t>p </a:t>
            </a:r>
            <a:r>
              <a:rPr lang="en-GB" i="1" dirty="0" smtClean="0"/>
              <a:t>? </a:t>
            </a:r>
            <a:r>
              <a:rPr lang="en-GB" i="1" dirty="0"/>
              <a:t>.05, r</a:t>
            </a:r>
            <a:r>
              <a:rPr lang="en-GB" i="1" baseline="30000" dirty="0"/>
              <a:t>2</a:t>
            </a:r>
            <a:r>
              <a:rPr lang="en-GB" i="1" dirty="0"/>
              <a:t> = </a:t>
            </a:r>
            <a:r>
              <a:rPr lang="en-GB" i="1" dirty="0" smtClean="0"/>
              <a:t>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8862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GB" sz="3200" i="1" dirty="0" smtClean="0"/>
              <a:t> r</a:t>
            </a:r>
            <a:r>
              <a:rPr lang="en-GB" sz="3200" i="1" baseline="-25000" dirty="0" smtClean="0"/>
              <a:t>(321) </a:t>
            </a:r>
            <a:r>
              <a:rPr lang="en-GB" sz="3200" i="1" dirty="0" smtClean="0"/>
              <a:t>= - 0.054, p &lt; .05, r</a:t>
            </a:r>
            <a:r>
              <a:rPr lang="en-GB" sz="3200" i="1" baseline="30000" dirty="0" smtClean="0"/>
              <a:t>2</a:t>
            </a:r>
            <a:r>
              <a:rPr lang="en-GB" sz="3200" i="1" dirty="0" smtClean="0"/>
              <a:t> = 0.003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en-US" dirty="0" smtClean="0"/>
              <a:t> State your conclusion like you will for the final project.  State something about the decision, the direction, and the significance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8862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514350" lvl="0" indent="-51435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GB" sz="3200" dirty="0" smtClean="0"/>
              <a:t>We fail to reject </a:t>
            </a:r>
            <a:r>
              <a:rPr lang="en-GB" sz="3200" dirty="0"/>
              <a:t>the null hypothesis because the p value is </a:t>
            </a:r>
            <a:r>
              <a:rPr lang="en-GB" sz="3200" dirty="0" smtClean="0"/>
              <a:t>greater </a:t>
            </a:r>
            <a:r>
              <a:rPr lang="en-GB" sz="3200" dirty="0"/>
              <a:t>than the threshold alpha.  </a:t>
            </a:r>
            <a:r>
              <a:rPr lang="en-GB" sz="3200" dirty="0" smtClean="0"/>
              <a:t>While the relationship between gender and time teaching writing each week is inverse, the relationship is not significant.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6: If significant, then often the prediction line is useful to state...</a:t>
            </a:r>
          </a:p>
          <a:p>
            <a:pPr marL="514350" indent="-514350">
              <a:buNone/>
            </a:pPr>
            <a:endParaRPr lang="en-US" sz="1100" dirty="0" smtClean="0"/>
          </a:p>
          <a:p>
            <a:pPr marL="514350" indent="-514350">
              <a:buFont typeface="+mj-lt"/>
              <a:buAutoNum type="arabicPeriod" startAt="15"/>
            </a:pPr>
            <a:r>
              <a:rPr lang="en-US" dirty="0" smtClean="0"/>
              <a:t> What is the prediction line (in symbols)?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4958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cy-GB" sz="3200" dirty="0" smtClean="0"/>
              <a:t>ŷ</a:t>
            </a:r>
            <a:r>
              <a:rPr lang="en-US" sz="3200" dirty="0" smtClean="0"/>
              <a:t> = a + </a:t>
            </a:r>
            <a:r>
              <a:rPr lang="en-US" sz="3200" dirty="0" err="1" smtClean="0"/>
              <a:t>bx</a:t>
            </a:r>
            <a:r>
              <a:rPr lang="en-US" sz="3200" dirty="0" smtClean="0"/>
              <a:t>  or   </a:t>
            </a:r>
            <a:r>
              <a:rPr lang="cy-GB" sz="3200" dirty="0" smtClean="0"/>
              <a:t>ŷ</a:t>
            </a:r>
            <a:r>
              <a:rPr lang="en-US" sz="3200" dirty="0" smtClean="0"/>
              <a:t> = </a:t>
            </a:r>
            <a:r>
              <a:rPr lang="en-US" sz="3200" dirty="0" err="1" smtClean="0"/>
              <a:t>bx</a:t>
            </a:r>
            <a:r>
              <a:rPr lang="en-US" sz="3200" dirty="0" smtClean="0"/>
              <a:t> + 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6"/>
            </a:pPr>
            <a:r>
              <a:rPr lang="en-US" dirty="0" smtClean="0"/>
              <a:t> What is the prediction line for our study?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8862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cy-GB" sz="3200" dirty="0" smtClean="0"/>
              <a:t>ŷ</a:t>
            </a:r>
            <a:r>
              <a:rPr lang="en-US" sz="3200" dirty="0" smtClean="0"/>
              <a:t> = - 3.784x + 36.498</a:t>
            </a:r>
          </a:p>
          <a:p>
            <a:pPr marL="514350" lvl="0" indent="-514350">
              <a:spcBef>
                <a:spcPct val="20000"/>
              </a:spcBef>
            </a:pPr>
            <a:r>
              <a:rPr lang="en-US" sz="3200" dirty="0" smtClean="0"/>
              <a:t>OR</a:t>
            </a:r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r>
              <a:rPr lang="cy-GB" sz="3200" dirty="0" smtClean="0"/>
              <a:t>ŷ</a:t>
            </a:r>
            <a:r>
              <a:rPr lang="en-US" sz="3200" dirty="0" smtClean="0"/>
              <a:t> = 36.498 – 3.784x  </a:t>
            </a:r>
          </a:p>
          <a:p>
            <a:pPr marL="514350" lvl="0" indent="-514350">
              <a:spcBef>
                <a:spcPct val="20000"/>
              </a:spcBef>
            </a:pPr>
            <a:endParaRPr lang="en-US" sz="3200" dirty="0" smtClean="0"/>
          </a:p>
          <a:p>
            <a:pPr marL="514350" lvl="0" indent="-51435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Choose a partner or two (no groups larger than 3)</a:t>
            </a:r>
          </a:p>
          <a:p>
            <a:r>
              <a:rPr lang="en-US" dirty="0" smtClean="0"/>
              <a:t>Take out a sheet of paper and list first/last names for all group members</a:t>
            </a:r>
          </a:p>
          <a:p>
            <a:r>
              <a:rPr lang="en-US" dirty="0" smtClean="0"/>
              <a:t>Questions will be posed and you as a group will develop your answers</a:t>
            </a:r>
          </a:p>
          <a:p>
            <a:r>
              <a:rPr lang="en-US" dirty="0" smtClean="0"/>
              <a:t>Vocal and physical responses are required...i.e. no participation, no credit!</a:t>
            </a:r>
          </a:p>
          <a:p>
            <a:r>
              <a:rPr lang="en-US" dirty="0" smtClean="0"/>
              <a:t>It’s okay to be wrong!!!!  We are all here to learn and review!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Fold your work in half</a:t>
            </a:r>
          </a:p>
          <a:p>
            <a:r>
              <a:rPr lang="en-US" dirty="0" smtClean="0"/>
              <a:t>Write the last names of the group </a:t>
            </a:r>
            <a:r>
              <a:rPr lang="en-US" dirty="0" smtClean="0"/>
              <a:t>members on the outside.</a:t>
            </a:r>
          </a:p>
          <a:p>
            <a:r>
              <a:rPr lang="en-US" dirty="0" smtClean="0"/>
              <a:t>Turn </a:t>
            </a:r>
            <a:r>
              <a:rPr lang="en-US" dirty="0" smtClean="0"/>
              <a:t>in as you leave.</a:t>
            </a:r>
          </a:p>
          <a:p>
            <a:r>
              <a:rPr lang="en-US" smtClean="0"/>
              <a:t>Final Project due May 1</a:t>
            </a:r>
            <a:r>
              <a:rPr lang="en-US" baseline="30000" smtClean="0"/>
              <a:t>st</a:t>
            </a:r>
            <a:r>
              <a:rPr lang="en-US" smtClean="0"/>
              <a:t>, 2pm.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Correlation Study?  How do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words do you see in the text of a journal article or data set description that allows you to recognize the study as a </a:t>
            </a:r>
            <a:r>
              <a:rPr lang="en-US" dirty="0" err="1" smtClean="0"/>
              <a:t>correlational</a:t>
            </a:r>
            <a:r>
              <a:rPr lang="en-US" dirty="0" smtClean="0"/>
              <a:t> study?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will be looking at a correlation example where we are exploring the relationships between variables.  </a:t>
            </a:r>
          </a:p>
          <a:p>
            <a:endParaRPr lang="en-US" dirty="0"/>
          </a:p>
          <a:p>
            <a:r>
              <a:rPr lang="en-US" dirty="0" smtClean="0"/>
              <a:t>Look at Excel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1336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1:  State the Hypotheses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State the null hypothesis to test the correlation between gender and time writing is taught each week.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1148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Ho: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There is no relationship between gender and time writing is taught each week.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State the alternative hypothesis to test the correlation between gender and time writing is taught each week.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429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a relationship between gender and time writing is taught each week.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2:  Choose and have Excel compute the appropriate test statistic.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When we are conducting a correlation, what is our test statistic?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724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Correlation coefficient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Step 3: Determine the critical value needed to reject the Null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When we are conducting a correlation, what do we need to know in order to locate the critical value from the chart?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4724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Two Tailed; Threshold Value (.05); and Degrees of Freedom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How do we know if our study is one-tailed or two tailed?  Is our current study one or two tailed? What is our degrees of freedom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657600"/>
            <a:ext cx="82296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look at the hypotheses for directional terms.  One = Directional ( greater/less than 0; Two = No Directional Terms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Our study is two tailed because there are no directional terms in our hypotheses.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df</a:t>
            </a:r>
            <a:r>
              <a:rPr lang="en-US" sz="3200" dirty="0" smtClean="0"/>
              <a:t> =  321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618</Words>
  <Application>Microsoft Office PowerPoint</Application>
  <PresentationFormat>On-screen Show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Oriel</vt:lpstr>
      <vt:lpstr>Correlation Bonus Work</vt:lpstr>
      <vt:lpstr>Process</vt:lpstr>
      <vt:lpstr>Correlation Study?  How do you know?</vt:lpstr>
      <vt:lpstr>Correlation Example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Hypothesis Testing</vt:lpstr>
      <vt:lpstr>QUESTIONS????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 Bonus Work</dc:title>
  <dc:creator>Surmans</dc:creator>
  <cp:lastModifiedBy>Stacy Hughey Surman</cp:lastModifiedBy>
  <cp:revision>23</cp:revision>
  <dcterms:created xsi:type="dcterms:W3CDTF">2011-12-05T03:35:12Z</dcterms:created>
  <dcterms:modified xsi:type="dcterms:W3CDTF">2012-04-23T18:17:31Z</dcterms:modified>
</cp:coreProperties>
</file>